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4"/>
  </p:notesMasterIdLst>
  <p:handoutMasterIdLst>
    <p:handoutMasterId r:id="rId5"/>
  </p:handoutMasterIdLst>
  <p:sldIdLst>
    <p:sldId id="288" r:id="rId2"/>
    <p:sldId id="289" r:id="rId3"/>
  </p:sldIdLst>
  <p:sldSz cx="6858000" cy="9144000" type="screen4x3"/>
  <p:notesSz cx="6797675" cy="9926638"/>
  <p:photoAlbum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E0000"/>
    <a:srgbClr val="640000"/>
    <a:srgbClr val="740000"/>
    <a:srgbClr val="6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redný štýl 2 - zvýrazneni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Stredný štýl 1 - zvýrazneni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1234" y="1147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4" y="0"/>
            <a:ext cx="2945659" cy="496332"/>
          </a:xfrm>
          <a:prstGeom prst="rect">
            <a:avLst/>
          </a:prstGeom>
        </p:spPr>
        <p:txBody>
          <a:bodyPr vert="horz" lIns="91413" tIns="45706" rIns="91413" bIns="45706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quarter" idx="1"/>
          </p:nvPr>
        </p:nvSpPr>
        <p:spPr>
          <a:xfrm>
            <a:off x="3850448" y="0"/>
            <a:ext cx="2945659" cy="496332"/>
          </a:xfrm>
          <a:prstGeom prst="rect">
            <a:avLst/>
          </a:prstGeom>
        </p:spPr>
        <p:txBody>
          <a:bodyPr vert="horz" lIns="91413" tIns="45706" rIns="91413" bIns="45706" rtlCol="0"/>
          <a:lstStyle>
            <a:lvl1pPr algn="r">
              <a:defRPr sz="1200"/>
            </a:lvl1pPr>
          </a:lstStyle>
          <a:p>
            <a:fld id="{E90C567B-25F7-4284-9B73-0D41CBEF93F5}" type="datetimeFigureOut">
              <a:rPr lang="sk-SK" smtClean="0"/>
              <a:t>3. 6. 2015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2"/>
          </p:nvPr>
        </p:nvSpPr>
        <p:spPr>
          <a:xfrm>
            <a:off x="4" y="9428585"/>
            <a:ext cx="2945659" cy="496332"/>
          </a:xfrm>
          <a:prstGeom prst="rect">
            <a:avLst/>
          </a:prstGeom>
        </p:spPr>
        <p:txBody>
          <a:bodyPr vert="horz" lIns="91413" tIns="45706" rIns="91413" bIns="45706" rtlCol="0" anchor="b"/>
          <a:lstStyle>
            <a:lvl1pPr algn="l">
              <a:defRPr sz="1200"/>
            </a:lvl1pPr>
          </a:lstStyle>
          <a:p>
            <a:r>
              <a:rPr lang="sk-SK" smtClean="0"/>
              <a:t>históriou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3"/>
          </p:nvPr>
        </p:nvSpPr>
        <p:spPr>
          <a:xfrm>
            <a:off x="3850448" y="9428585"/>
            <a:ext cx="2945659" cy="496332"/>
          </a:xfrm>
          <a:prstGeom prst="rect">
            <a:avLst/>
          </a:prstGeom>
        </p:spPr>
        <p:txBody>
          <a:bodyPr vert="horz" lIns="91413" tIns="45706" rIns="91413" bIns="45706" rtlCol="0" anchor="b"/>
          <a:lstStyle>
            <a:lvl1pPr algn="r">
              <a:defRPr sz="1200"/>
            </a:lvl1pPr>
          </a:lstStyle>
          <a:p>
            <a:fld id="{FD7FA261-3059-47B1-A40D-F3ACF75114F3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76857936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4" y="0"/>
            <a:ext cx="2945659" cy="496332"/>
          </a:xfrm>
          <a:prstGeom prst="rect">
            <a:avLst/>
          </a:prstGeom>
        </p:spPr>
        <p:txBody>
          <a:bodyPr vert="horz" lIns="91413" tIns="45706" rIns="91413" bIns="45706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50448" y="0"/>
            <a:ext cx="2945659" cy="496332"/>
          </a:xfrm>
          <a:prstGeom prst="rect">
            <a:avLst/>
          </a:prstGeom>
        </p:spPr>
        <p:txBody>
          <a:bodyPr vert="horz" lIns="91413" tIns="45706" rIns="91413" bIns="45706" rtlCol="0"/>
          <a:lstStyle>
            <a:lvl1pPr algn="r">
              <a:defRPr sz="1200"/>
            </a:lvl1pPr>
          </a:lstStyle>
          <a:p>
            <a:fld id="{F7F9B601-9508-417F-87E2-0E17838E5B43}" type="datetimeFigureOut">
              <a:rPr lang="sk-SK" smtClean="0"/>
              <a:t>3. 6. 2015</a:t>
            </a:fld>
            <a:endParaRPr lang="sk-SK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2003425" y="744538"/>
            <a:ext cx="27908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13" tIns="45706" rIns="91413" bIns="45706" rtlCol="0" anchor="ctr"/>
          <a:lstStyle/>
          <a:p>
            <a:endParaRPr lang="sk-SK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79768" y="4715156"/>
            <a:ext cx="5438140" cy="4466987"/>
          </a:xfrm>
          <a:prstGeom prst="rect">
            <a:avLst/>
          </a:prstGeom>
        </p:spPr>
        <p:txBody>
          <a:bodyPr vert="horz" lIns="91413" tIns="45706" rIns="91413" bIns="45706" rtlCol="0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4" y="9428585"/>
            <a:ext cx="2945659" cy="496332"/>
          </a:xfrm>
          <a:prstGeom prst="rect">
            <a:avLst/>
          </a:prstGeom>
        </p:spPr>
        <p:txBody>
          <a:bodyPr vert="horz" lIns="91413" tIns="45706" rIns="91413" bIns="45706" rtlCol="0" anchor="b"/>
          <a:lstStyle>
            <a:lvl1pPr algn="l">
              <a:defRPr sz="1200"/>
            </a:lvl1pPr>
          </a:lstStyle>
          <a:p>
            <a:r>
              <a:rPr lang="sk-SK" smtClean="0"/>
              <a:t>históriou</a:t>
            </a:r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50448" y="9428585"/>
            <a:ext cx="2945659" cy="496332"/>
          </a:xfrm>
          <a:prstGeom prst="rect">
            <a:avLst/>
          </a:prstGeom>
        </p:spPr>
        <p:txBody>
          <a:bodyPr vert="horz" lIns="91413" tIns="45706" rIns="91413" bIns="45706" rtlCol="0" anchor="b"/>
          <a:lstStyle>
            <a:lvl1pPr algn="r">
              <a:defRPr sz="1200"/>
            </a:lvl1pPr>
          </a:lstStyle>
          <a:p>
            <a:fld id="{FC9060C5-8D50-4918-8EA5-759E33F2523F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50224212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9060C5-8D50-4918-8EA5-759E33F2523F}" type="slidenum">
              <a:rPr lang="sk-SK" smtClean="0"/>
              <a:t>1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históriou</a:t>
            </a:r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827575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9060C5-8D50-4918-8EA5-759E33F2523F}" type="slidenum">
              <a:rPr lang="sk-SK" smtClean="0"/>
              <a:t>2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históriou</a:t>
            </a:r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827575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812801"/>
            <a:ext cx="5829300" cy="56896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6604000"/>
            <a:ext cx="4800600" cy="16256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DD34E-3D29-4018-BD53-47E2D73578CE}" type="datetime1">
              <a:rPr lang="sk-SK" smtClean="0"/>
              <a:t>3. 6. 2015</a:t>
            </a:fld>
            <a:endParaRPr lang="sk-SK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6A806FF-1FCA-4D4F-B0A6-4E94A7979DD0}" type="slidenum">
              <a:rPr lang="sk-SK" smtClean="0"/>
              <a:t>‹#›</a:t>
            </a:fld>
            <a:endParaRPr lang="sk-SK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sk-SK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C9EC4-DCEA-427D-9635-AEB4FB361F0E}" type="datetime1">
              <a:rPr lang="sk-SK" smtClean="0"/>
              <a:t>3. 6. 2015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806FF-1FCA-4D4F-B0A6-4E94A7979DD0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1828801"/>
            <a:ext cx="5829300" cy="3340100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5425018"/>
            <a:ext cx="5829300" cy="1509183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497C3-92AC-4601-83CD-4084248348B1}" type="datetime1">
              <a:rPr lang="sk-SK" smtClean="0"/>
              <a:t>3. 6. 2015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806FF-1FCA-4D4F-B0A6-4E94A7979DD0}" type="slidenum">
              <a:rPr lang="sk-SK" smtClean="0"/>
              <a:t>‹#›</a:t>
            </a:fld>
            <a:endParaRPr lang="sk-SK"/>
          </a:p>
        </p:txBody>
      </p:sp>
      <p:sp>
        <p:nvSpPr>
          <p:cNvPr id="7" name="Oval 6"/>
          <p:cNvSpPr/>
          <p:nvPr/>
        </p:nvSpPr>
        <p:spPr>
          <a:xfrm>
            <a:off x="3371850" y="5232400"/>
            <a:ext cx="63579" cy="113029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3521869" y="5232400"/>
            <a:ext cx="63579" cy="113029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3222546" y="5232400"/>
            <a:ext cx="63579" cy="113029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00A1C-7C9A-4732-859D-9AE1D3B43FE0}" type="datetime1">
              <a:rPr lang="sk-SK" smtClean="0"/>
              <a:t>3. 6. 2015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806FF-1FCA-4D4F-B0A6-4E94A7979DD0}" type="slidenum">
              <a:rPr lang="sk-SK" smtClean="0"/>
              <a:t>‹#›</a:t>
            </a:fld>
            <a:endParaRPr lang="sk-SK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274320" y="2133600"/>
            <a:ext cx="3031236" cy="6035040"/>
          </a:xfr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0"/>
            <a:ext cx="3030141" cy="8128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6151" y="2133600"/>
            <a:ext cx="3031331" cy="8128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B15C7-8D11-48EB-AAED-D868F49CF16A}" type="datetime1">
              <a:rPr lang="sk-SK" smtClean="0"/>
              <a:t>3. 6. 2015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806FF-1FCA-4D4F-B0A6-4E94A7979DD0}" type="slidenum">
              <a:rPr lang="sk-SK" smtClean="0"/>
              <a:t>‹#›</a:t>
            </a:fld>
            <a:endParaRPr lang="sk-SK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342900" y="2950464"/>
            <a:ext cx="3031236" cy="5218176"/>
          </a:xfr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3504438" y="2950465"/>
            <a:ext cx="3031236" cy="5217583"/>
          </a:xfr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D8D16-0348-4600-AFFE-DC7C121D3754}" type="datetime1">
              <a:rPr lang="sk-SK" smtClean="0"/>
              <a:t>3. 6. 2015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806FF-1FCA-4D4F-B0A6-4E94A7979DD0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9656A-8346-4642-9435-71A33032C191}" type="datetime1">
              <a:rPr lang="sk-SK" smtClean="0"/>
              <a:t>3. 6. 2015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806FF-1FCA-4D4F-B0A6-4E94A7979DD0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30316" y="355600"/>
            <a:ext cx="2256235" cy="27940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353" y="364067"/>
            <a:ext cx="3746897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30316" y="3251201"/>
            <a:ext cx="2256235" cy="4917017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C8F64-792C-4C68-B86B-C02F1883E49C}" type="datetime1">
              <a:rPr lang="sk-SK" smtClean="0"/>
              <a:t>3. 6. 2015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806FF-1FCA-4D4F-B0A6-4E94A7979DD0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82" y="304800"/>
            <a:ext cx="4283868" cy="11938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31095" y="1524000"/>
            <a:ext cx="4541043" cy="6054725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 smtClean="0"/>
              <a:t>Ak chcete pridať obrázok, kliknite na ikonu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59682" y="7747000"/>
            <a:ext cx="4283868" cy="7112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61804-87DB-4B16-9942-EB985CB0CC75}" type="datetime1">
              <a:rPr lang="sk-SK" smtClean="0"/>
              <a:t>3. 6. 2015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806FF-1FCA-4D4F-B0A6-4E94A7979DD0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B6E46-9665-45AC-8551-B2712B27AF33}" type="datetime1">
              <a:rPr lang="sk-SK" smtClean="0"/>
              <a:t>3. 6. 2015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806FF-1FCA-4D4F-B0A6-4E94A7979DD0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1FE06-1B43-4041-8B66-E61984DB5399}" type="datetime1">
              <a:rPr lang="sk-SK" smtClean="0"/>
              <a:t>3. 6. 2015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806FF-1FCA-4D4F-B0A6-4E94A7979DD0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0"/>
            <a:ext cx="6172200" cy="21336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72511" y="8475134"/>
            <a:ext cx="1564481" cy="486833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E4B1A3F4-0BAB-40A0-8327-BD9DEB1D946D}" type="datetime1">
              <a:rPr lang="sk-SK" smtClean="0"/>
              <a:t>3. 6. 2015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94374" y="8475134"/>
            <a:ext cx="2135981" cy="486833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07459" y="8475134"/>
            <a:ext cx="421481" cy="486833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D6A806FF-1FCA-4D4F-B0A6-4E94A7979DD0}" type="slidenum">
              <a:rPr lang="sk-SK" smtClean="0"/>
              <a:t>‹#›</a:t>
            </a:fld>
            <a:endParaRPr lang="sk-SK"/>
          </a:p>
        </p:txBody>
      </p:sp>
      <p:sp>
        <p:nvSpPr>
          <p:cNvPr id="7" name="Oval 6"/>
          <p:cNvSpPr/>
          <p:nvPr/>
        </p:nvSpPr>
        <p:spPr>
          <a:xfrm>
            <a:off x="6343320" y="8665846"/>
            <a:ext cx="63579" cy="113029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426839" y="8665846"/>
            <a:ext cx="63579" cy="113029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ĺžnik 7"/>
          <p:cNvSpPr/>
          <p:nvPr/>
        </p:nvSpPr>
        <p:spPr>
          <a:xfrm>
            <a:off x="2347156" y="8955727"/>
            <a:ext cx="2160240" cy="188273"/>
          </a:xfrm>
          <a:prstGeom prst="rect">
            <a:avLst/>
          </a:prstGeom>
          <a:solidFill>
            <a:srgbClr val="64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srgbClr val="740000"/>
              </a:solidFill>
            </a:endParaRPr>
          </a:p>
        </p:txBody>
      </p:sp>
      <p:pic>
        <p:nvPicPr>
          <p:cNvPr id="5" name="Picture 2" descr="C:\Users\Milosiakova\Desktop\Hlavičkové papiere\mojmirovce kastiel final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1186" y="194954"/>
            <a:ext cx="2232247" cy="669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Zástupný symbol päty 3"/>
          <p:cNvSpPr>
            <a:spLocks noGrp="1"/>
          </p:cNvSpPr>
          <p:nvPr>
            <p:ph type="ftr" sz="quarter" idx="11"/>
          </p:nvPr>
        </p:nvSpPr>
        <p:spPr>
          <a:xfrm>
            <a:off x="1565362" y="8513190"/>
            <a:ext cx="3723828" cy="486833"/>
          </a:xfrm>
        </p:spPr>
        <p:txBody>
          <a:bodyPr/>
          <a:lstStyle/>
          <a:p>
            <a:r>
              <a:rPr lang="sk-SK" sz="4000" dirty="0" smtClean="0">
                <a:solidFill>
                  <a:schemeClr val="bg1">
                    <a:lumMod val="75000"/>
                  </a:schemeClr>
                </a:solidFill>
                <a:latin typeface="Monotype Corsiva" pitchFamily="66" charset="0"/>
              </a:rPr>
              <a:t>históriou</a:t>
            </a:r>
            <a:endParaRPr lang="sk-SK" sz="4000" dirty="0">
              <a:solidFill>
                <a:schemeClr val="bg1">
                  <a:lumMod val="7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2137148" y="8187064"/>
            <a:ext cx="14401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400" dirty="0" smtClean="0">
                <a:solidFill>
                  <a:srgbClr val="740000"/>
                </a:solidFill>
                <a:latin typeface="Monotype Corsiva" pitchFamily="66" charset="0"/>
              </a:rPr>
              <a:t>inšpirácie </a:t>
            </a:r>
            <a:endParaRPr lang="sk-SK" sz="2400" dirty="0">
              <a:solidFill>
                <a:srgbClr val="740000"/>
              </a:solidFill>
              <a:latin typeface="Monotype Corsiva" pitchFamily="66" charset="0"/>
            </a:endParaRPr>
          </a:p>
        </p:txBody>
      </p:sp>
      <p:sp>
        <p:nvSpPr>
          <p:cNvPr id="6" name="BlokTextu 5"/>
          <p:cNvSpPr txBox="1"/>
          <p:nvPr/>
        </p:nvSpPr>
        <p:spPr>
          <a:xfrm>
            <a:off x="24449" y="1203655"/>
            <a:ext cx="6809101" cy="634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400" b="1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Ročník 2014</a:t>
            </a:r>
          </a:p>
          <a:p>
            <a:endParaRPr lang="sk-SK" sz="1400" dirty="0">
              <a:solidFill>
                <a:srgbClr val="8E0000"/>
              </a:solidFill>
              <a:latin typeface="Monotype Corsiva" panose="03010101010201010101" pitchFamily="66" charset="0"/>
            </a:endParaRPr>
          </a:p>
          <a:p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Müller </a:t>
            </a:r>
            <a:r>
              <a:rPr lang="sk-SK" sz="1400" dirty="0" err="1" smtClean="0">
                <a:solidFill>
                  <a:srgbClr val="8E0000"/>
                </a:solidFill>
                <a:latin typeface="Monotype Corsiva" panose="03010101010201010101" pitchFamily="66" charset="0"/>
              </a:rPr>
              <a:t>Thurgau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		</a:t>
            </a:r>
            <a:r>
              <a:rPr lang="sk-SK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akostné – suché</a:t>
            </a:r>
            <a:r>
              <a:rPr lang="sk-SK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	</a:t>
            </a:r>
            <a:r>
              <a:rPr lang="sk-SK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	0,75l 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/ 9,00 €</a:t>
            </a:r>
          </a:p>
          <a:p>
            <a:r>
              <a:rPr lang="sk-SK" sz="1400" dirty="0" err="1" smtClean="0">
                <a:solidFill>
                  <a:srgbClr val="8E0000"/>
                </a:solidFill>
                <a:latin typeface="Monotype Corsiva" panose="03010101010201010101" pitchFamily="66" charset="0"/>
              </a:rPr>
              <a:t>Muscat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 </a:t>
            </a:r>
            <a:r>
              <a:rPr lang="sk-SK" sz="1400" dirty="0" err="1" smtClean="0">
                <a:solidFill>
                  <a:srgbClr val="8E0000"/>
                </a:solidFill>
                <a:latin typeface="Monotype Corsiva" panose="03010101010201010101" pitchFamily="66" charset="0"/>
              </a:rPr>
              <a:t>de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 Mojmír		</a:t>
            </a:r>
            <a:r>
              <a:rPr lang="sk-SK" sz="1400" dirty="0" smtClean="0">
                <a:latin typeface="Monotype Corsiva" panose="03010101010201010101" pitchFamily="66" charset="0"/>
              </a:rPr>
              <a:t>značkové </a:t>
            </a:r>
            <a:r>
              <a:rPr lang="sk-SK" sz="1400" b="1" dirty="0" smtClean="0">
                <a:latin typeface="Monotype Corsiva" panose="03010101010201010101" pitchFamily="66" charset="0"/>
              </a:rPr>
              <a:t>-</a:t>
            </a:r>
            <a:r>
              <a:rPr lang="sk-SK" sz="1400" dirty="0" smtClean="0">
                <a:latin typeface="Monotype Corsiva" panose="03010101010201010101" pitchFamily="66" charset="0"/>
              </a:rPr>
              <a:t>suché 		0,75l / 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12,00 </a:t>
            </a:r>
            <a:r>
              <a:rPr lang="sk-SK" sz="1400" dirty="0">
                <a:solidFill>
                  <a:srgbClr val="8E0000"/>
                </a:solidFill>
                <a:latin typeface="Monotype Corsiva" panose="03010101010201010101" pitchFamily="66" charset="0"/>
              </a:rPr>
              <a:t>€</a:t>
            </a:r>
          </a:p>
          <a:p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Andrejka </a:t>
            </a:r>
            <a:r>
              <a:rPr lang="sk-SK" sz="1400" dirty="0" err="1" smtClean="0">
                <a:solidFill>
                  <a:srgbClr val="8E0000"/>
                </a:solidFill>
                <a:latin typeface="Monotype Corsiva" panose="03010101010201010101" pitchFamily="66" charset="0"/>
              </a:rPr>
              <a:t>rosé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 			</a:t>
            </a:r>
            <a:r>
              <a:rPr lang="sk-SK" sz="1400" dirty="0" smtClean="0">
                <a:latin typeface="Monotype Corsiva" panose="03010101010201010101" pitchFamily="66" charset="0"/>
              </a:rPr>
              <a:t>značkové  -polosladké 		0,75l/ 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 </a:t>
            </a:r>
            <a:r>
              <a:rPr lang="sk-SK" sz="1400" dirty="0">
                <a:solidFill>
                  <a:srgbClr val="8E0000"/>
                </a:solidFill>
                <a:latin typeface="Monotype Corsiva" panose="03010101010201010101" pitchFamily="66" charset="0"/>
              </a:rPr>
              <a:t>9,00 €</a:t>
            </a:r>
          </a:p>
          <a:p>
            <a:r>
              <a:rPr lang="sk-SK" sz="1400" dirty="0" err="1">
                <a:solidFill>
                  <a:srgbClr val="8E0000"/>
                </a:solidFill>
                <a:latin typeface="Monotype Corsiva" panose="03010101010201010101" pitchFamily="66" charset="0"/>
              </a:rPr>
              <a:t>Bacchus</a:t>
            </a:r>
            <a:r>
              <a:rPr lang="sk-SK" sz="1400" dirty="0">
                <a:solidFill>
                  <a:srgbClr val="8E0000"/>
                </a:solidFill>
                <a:latin typeface="Monotype Corsiva" panose="03010101010201010101" pitchFamily="66" charset="0"/>
              </a:rPr>
              <a:t>		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                      </a:t>
            </a:r>
            <a:r>
              <a:rPr lang="sk-SK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 </a:t>
            </a:r>
            <a:r>
              <a:rPr lang="sk-SK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značkové – polosladké       		0,75l </a:t>
            </a:r>
            <a:r>
              <a:rPr lang="sk-SK" sz="1400" dirty="0">
                <a:solidFill>
                  <a:srgbClr val="8E0000"/>
                </a:solidFill>
                <a:latin typeface="Monotype Corsiva" panose="03010101010201010101" pitchFamily="66" charset="0"/>
              </a:rPr>
              <a:t>/ 9,00 €</a:t>
            </a:r>
          </a:p>
          <a:p>
            <a:endParaRPr lang="sk-SK" sz="1400" dirty="0" smtClean="0">
              <a:solidFill>
                <a:srgbClr val="8E0000"/>
              </a:solidFill>
              <a:latin typeface="Monotype Corsiva" panose="03010101010201010101" pitchFamily="66" charset="0"/>
            </a:endParaRPr>
          </a:p>
          <a:p>
            <a:r>
              <a:rPr lang="sk-SK" sz="1400" b="1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Ročník 2013</a:t>
            </a:r>
            <a:endParaRPr lang="sk-SK" sz="1400" b="1" dirty="0">
              <a:solidFill>
                <a:srgbClr val="8E0000"/>
              </a:solidFill>
              <a:latin typeface="Monotype Corsiva" panose="03010101010201010101" pitchFamily="66" charset="0"/>
            </a:endParaRPr>
          </a:p>
          <a:p>
            <a:endParaRPr lang="sk-SK" sz="1400" dirty="0" smtClean="0">
              <a:solidFill>
                <a:srgbClr val="8E0000"/>
              </a:solidFill>
              <a:latin typeface="Monotype Corsiva" panose="03010101010201010101" pitchFamily="66" charset="0"/>
            </a:endParaRPr>
          </a:p>
          <a:p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Veltlínske zelené   		</a:t>
            </a:r>
            <a:r>
              <a:rPr lang="sk-SK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 kabinetné – suché </a:t>
            </a:r>
            <a:r>
              <a:rPr lang="sk-SK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		  0,75l </a:t>
            </a:r>
            <a:r>
              <a:rPr lang="sk-SK" sz="1400" dirty="0">
                <a:solidFill>
                  <a:srgbClr val="8E0000"/>
                </a:solidFill>
                <a:latin typeface="Monotype Corsiva" panose="03010101010201010101" pitchFamily="66" charset="0"/>
              </a:rPr>
              <a:t>/ 9,00 €</a:t>
            </a:r>
          </a:p>
          <a:p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Rizling vlašský		</a:t>
            </a:r>
            <a:r>
              <a:rPr lang="sk-SK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kabinetné – suché		  0,75l 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/ 9,00 €</a:t>
            </a:r>
          </a:p>
          <a:p>
            <a:r>
              <a:rPr lang="sk-SK" sz="1400" dirty="0" err="1" smtClean="0">
                <a:solidFill>
                  <a:srgbClr val="8E0000"/>
                </a:solidFill>
                <a:latin typeface="Monotype Corsiva" panose="03010101010201010101" pitchFamily="66" charset="0"/>
              </a:rPr>
              <a:t>Sauvignon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			</a:t>
            </a:r>
            <a:r>
              <a:rPr lang="sk-SK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kabinetné  – polosuché		0,75l 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/ 12,00 €</a:t>
            </a:r>
          </a:p>
          <a:p>
            <a:r>
              <a:rPr lang="sk-SK" sz="1400" dirty="0" err="1" smtClean="0">
                <a:solidFill>
                  <a:srgbClr val="8E0000"/>
                </a:solidFill>
                <a:latin typeface="Monotype Corsiva" panose="03010101010201010101" pitchFamily="66" charset="0"/>
              </a:rPr>
              <a:t>Rulandské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 šedé		</a:t>
            </a:r>
            <a:r>
              <a:rPr lang="sk-SK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výber z hrozna –suché		0,75l 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/ 12,00 €</a:t>
            </a:r>
          </a:p>
          <a:p>
            <a:r>
              <a:rPr lang="sk-SK" sz="1400" dirty="0" err="1" smtClean="0">
                <a:solidFill>
                  <a:srgbClr val="8E0000"/>
                </a:solidFill>
                <a:latin typeface="Monotype Corsiva" panose="03010101010201010101" pitchFamily="66" charset="0"/>
              </a:rPr>
              <a:t>Chardonnay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			</a:t>
            </a:r>
            <a:r>
              <a:rPr lang="sk-SK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neskorý zber – suché		0,75l 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/ 12,00 €</a:t>
            </a:r>
          </a:p>
          <a:p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Rizling rýnsky		</a:t>
            </a:r>
            <a:r>
              <a:rPr lang="sk-SK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neskorý zber – suché		0,75l 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/ 15,00 €</a:t>
            </a:r>
          </a:p>
          <a:p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Tramín červený		</a:t>
            </a:r>
            <a:r>
              <a:rPr lang="sk-SK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výber z  hrozna – suché		0,75l 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/ 12,00 €</a:t>
            </a:r>
            <a:endParaRPr lang="sk-SK" sz="1400" dirty="0">
              <a:solidFill>
                <a:srgbClr val="8E0000"/>
              </a:solidFill>
              <a:latin typeface="Monotype Corsiva" panose="03010101010201010101" pitchFamily="66" charset="0"/>
            </a:endParaRPr>
          </a:p>
          <a:p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Frankovka modrá </a:t>
            </a:r>
            <a:r>
              <a:rPr lang="sk-SK" sz="1400" dirty="0" err="1" smtClean="0">
                <a:solidFill>
                  <a:srgbClr val="8E0000"/>
                </a:solidFill>
                <a:latin typeface="Monotype Corsiva" panose="03010101010201010101" pitchFamily="66" charset="0"/>
              </a:rPr>
              <a:t>rosé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		</a:t>
            </a:r>
            <a:r>
              <a:rPr lang="sk-SK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výber z hrozna – suché		0,75l 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/ 12,00 €</a:t>
            </a:r>
          </a:p>
          <a:p>
            <a:r>
              <a:rPr lang="sk-SK" sz="1400" dirty="0" err="1" smtClean="0">
                <a:solidFill>
                  <a:srgbClr val="8E0000"/>
                </a:solidFill>
                <a:latin typeface="Monotype Corsiva" panose="03010101010201010101" pitchFamily="66" charset="0"/>
              </a:rPr>
              <a:t>Cabernet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 </a:t>
            </a:r>
            <a:r>
              <a:rPr lang="sk-SK" sz="1400" dirty="0" err="1" smtClean="0">
                <a:solidFill>
                  <a:srgbClr val="8E0000"/>
                </a:solidFill>
                <a:latin typeface="Monotype Corsiva" panose="03010101010201010101" pitchFamily="66" charset="0"/>
              </a:rPr>
              <a:t>sauvignon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 </a:t>
            </a:r>
            <a:r>
              <a:rPr lang="sk-SK" sz="1400" dirty="0" err="1" smtClean="0">
                <a:solidFill>
                  <a:srgbClr val="8E0000"/>
                </a:solidFill>
                <a:latin typeface="Monotype Corsiva" panose="03010101010201010101" pitchFamily="66" charset="0"/>
              </a:rPr>
              <a:t>rosé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 		</a:t>
            </a:r>
            <a:r>
              <a:rPr lang="sk-SK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 neskorý zber –</a:t>
            </a:r>
            <a:r>
              <a:rPr lang="sk-SK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suché		0,75l </a:t>
            </a:r>
            <a:r>
              <a:rPr lang="sk-SK" sz="1400" dirty="0">
                <a:solidFill>
                  <a:srgbClr val="8E0000"/>
                </a:solidFill>
                <a:latin typeface="Monotype Corsiva" panose="03010101010201010101" pitchFamily="66" charset="0"/>
              </a:rPr>
              <a:t>/ 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15,00 </a:t>
            </a:r>
            <a:r>
              <a:rPr lang="sk-SK" sz="1400" dirty="0">
                <a:solidFill>
                  <a:srgbClr val="8E0000"/>
                </a:solidFill>
                <a:latin typeface="Monotype Corsiva" panose="03010101010201010101" pitchFamily="66" charset="0"/>
              </a:rPr>
              <a:t>€</a:t>
            </a:r>
          </a:p>
          <a:p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Svätovavrinecké</a:t>
            </a:r>
            <a:r>
              <a:rPr lang="sk-SK" sz="1400" dirty="0">
                <a:solidFill>
                  <a:srgbClr val="8E0000"/>
                </a:solidFill>
                <a:latin typeface="Monotype Corsiva" panose="03010101010201010101" pitchFamily="66" charset="0"/>
              </a:rPr>
              <a:t>		</a:t>
            </a:r>
            <a:r>
              <a:rPr lang="sk-SK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akostné – suché		</a:t>
            </a:r>
            <a:r>
              <a:rPr lang="sk-SK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  0,75l </a:t>
            </a:r>
            <a:r>
              <a:rPr lang="sk-SK" sz="1400" dirty="0">
                <a:solidFill>
                  <a:srgbClr val="8E0000"/>
                </a:solidFill>
                <a:latin typeface="Monotype Corsiva" panose="03010101010201010101" pitchFamily="66" charset="0"/>
              </a:rPr>
              <a:t>/ 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9,00 € Mojmír </a:t>
            </a:r>
            <a:r>
              <a:rPr lang="sk-SK" sz="1400" dirty="0" err="1" smtClean="0">
                <a:solidFill>
                  <a:srgbClr val="8E0000"/>
                </a:solidFill>
                <a:latin typeface="Monotype Corsiva" panose="03010101010201010101" pitchFamily="66" charset="0"/>
              </a:rPr>
              <a:t>black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			</a:t>
            </a:r>
            <a:r>
              <a:rPr lang="sk-SK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akostné značkové –suché		0,75l 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/ 12,00 €</a:t>
            </a:r>
          </a:p>
          <a:p>
            <a:r>
              <a:rPr lang="sk-SK" sz="1400" dirty="0" err="1" smtClean="0">
                <a:solidFill>
                  <a:srgbClr val="8E0000"/>
                </a:solidFill>
                <a:latin typeface="Monotype Corsiva" panose="03010101010201010101" pitchFamily="66" charset="0"/>
              </a:rPr>
              <a:t>Alibernet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			</a:t>
            </a:r>
            <a:r>
              <a:rPr lang="sk-SK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výber z hrozna  –suché		0,75l 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/ 15,00 €</a:t>
            </a:r>
          </a:p>
          <a:p>
            <a:r>
              <a:rPr lang="sk-SK" sz="1400" dirty="0" err="1" smtClean="0">
                <a:solidFill>
                  <a:srgbClr val="8E0000"/>
                </a:solidFill>
                <a:latin typeface="Monotype Corsiva" panose="03010101010201010101" pitchFamily="66" charset="0"/>
              </a:rPr>
              <a:t>Cabernet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 </a:t>
            </a:r>
            <a:r>
              <a:rPr lang="sk-SK" sz="1400" dirty="0" err="1" smtClean="0">
                <a:solidFill>
                  <a:srgbClr val="8E0000"/>
                </a:solidFill>
                <a:latin typeface="Monotype Corsiva" panose="03010101010201010101" pitchFamily="66" charset="0"/>
              </a:rPr>
              <a:t>sauvignon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		</a:t>
            </a:r>
            <a:r>
              <a:rPr lang="sk-SK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výber z hrozna – suché		0,75l 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/ 15,00 €</a:t>
            </a:r>
          </a:p>
          <a:p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Frankovka modrá		</a:t>
            </a:r>
            <a:r>
              <a:rPr lang="sk-SK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neskorý zber – suché		0,75l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 / 12,00 €</a:t>
            </a:r>
          </a:p>
          <a:p>
            <a:endParaRPr lang="sk-SK" sz="1400" dirty="0">
              <a:solidFill>
                <a:srgbClr val="8E0000"/>
              </a:solidFill>
              <a:latin typeface="Monotype Corsiva" panose="03010101010201010101" pitchFamily="66" charset="0"/>
            </a:endParaRPr>
          </a:p>
          <a:p>
            <a:endParaRPr lang="sk-SK" sz="1400" b="1" dirty="0" smtClean="0">
              <a:solidFill>
                <a:srgbClr val="8E0000"/>
              </a:solidFill>
              <a:latin typeface="Monotype Corsiva" panose="03010101010201010101" pitchFamily="66" charset="0"/>
            </a:endParaRPr>
          </a:p>
          <a:p>
            <a:r>
              <a:rPr lang="sk-SK" sz="1400" dirty="0" err="1" smtClean="0">
                <a:solidFill>
                  <a:srgbClr val="8E0000"/>
                </a:solidFill>
                <a:latin typeface="Monotype Corsiva" panose="03010101010201010101" pitchFamily="66" charset="0"/>
              </a:rPr>
              <a:t>Chardonnay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 2012</a:t>
            </a:r>
            <a:r>
              <a:rPr lang="sk-SK" sz="1400" dirty="0">
                <a:solidFill>
                  <a:srgbClr val="8E0000"/>
                </a:solidFill>
                <a:latin typeface="Monotype Corsiva" panose="03010101010201010101" pitchFamily="66" charset="0"/>
              </a:rPr>
              <a:t>	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	</a:t>
            </a:r>
            <a:r>
              <a:rPr lang="sk-SK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bobuľový </a:t>
            </a:r>
            <a:r>
              <a:rPr lang="sk-SK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výber –sladké		0,50l </a:t>
            </a:r>
            <a:r>
              <a:rPr lang="sk-SK" sz="1400" dirty="0">
                <a:solidFill>
                  <a:srgbClr val="8E0000"/>
                </a:solidFill>
                <a:latin typeface="Monotype Corsiva" panose="03010101010201010101" pitchFamily="66" charset="0"/>
              </a:rPr>
              <a:t>/ 15,00 €</a:t>
            </a:r>
          </a:p>
          <a:p>
            <a:r>
              <a:rPr lang="sk-SK" sz="1400" dirty="0" err="1" smtClean="0">
                <a:solidFill>
                  <a:srgbClr val="8E0000"/>
                </a:solidFill>
                <a:latin typeface="Monotype Corsiva" panose="03010101010201010101" pitchFamily="66" charset="0"/>
              </a:rPr>
              <a:t>Rulandské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 šedé 2011		</a:t>
            </a:r>
            <a:r>
              <a:rPr lang="sk-SK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hrozienkový výber – sladké		0,50l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 / 15,00 €</a:t>
            </a:r>
          </a:p>
          <a:p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	 		</a:t>
            </a:r>
            <a:endParaRPr lang="sk-SK" sz="1400" dirty="0">
              <a:solidFill>
                <a:srgbClr val="8E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7" name="BlokTextu 6"/>
          <p:cNvSpPr txBox="1"/>
          <p:nvPr/>
        </p:nvSpPr>
        <p:spPr>
          <a:xfrm>
            <a:off x="1833339" y="879458"/>
            <a:ext cx="347563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sk-SK" sz="1400" b="1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Vínna karta z vín PD MOJMÍROVCE/ </a:t>
            </a:r>
            <a:r>
              <a:rPr lang="sk-SK" sz="1400" b="1" dirty="0" err="1" smtClean="0">
                <a:solidFill>
                  <a:srgbClr val="8E0000"/>
                </a:solidFill>
                <a:latin typeface="Monotype Corsiva" panose="03010101010201010101" pitchFamily="66" charset="0"/>
              </a:rPr>
              <a:t>Wine</a:t>
            </a:r>
            <a:r>
              <a:rPr lang="sk-SK" sz="1400" b="1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 </a:t>
            </a:r>
            <a:r>
              <a:rPr lang="sk-SK" sz="1400" b="1" dirty="0" err="1" smtClean="0">
                <a:solidFill>
                  <a:srgbClr val="8E0000"/>
                </a:solidFill>
                <a:latin typeface="Monotype Corsiva" panose="03010101010201010101" pitchFamily="66" charset="0"/>
              </a:rPr>
              <a:t>card</a:t>
            </a:r>
            <a:endParaRPr lang="sk-SK" sz="1400" b="1" dirty="0">
              <a:solidFill>
                <a:srgbClr val="8E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56601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ĺžnik 7"/>
          <p:cNvSpPr/>
          <p:nvPr/>
        </p:nvSpPr>
        <p:spPr>
          <a:xfrm>
            <a:off x="2347156" y="8955727"/>
            <a:ext cx="2160240" cy="188273"/>
          </a:xfrm>
          <a:prstGeom prst="rect">
            <a:avLst/>
          </a:prstGeom>
          <a:solidFill>
            <a:srgbClr val="64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srgbClr val="740000"/>
              </a:solidFill>
            </a:endParaRPr>
          </a:p>
        </p:txBody>
      </p:sp>
      <p:pic>
        <p:nvPicPr>
          <p:cNvPr id="5" name="Picture 2" descr="C:\Users\Milosiakova\Desktop\Hlavičkové papiere\mojmirovce kastiel final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1186" y="194954"/>
            <a:ext cx="2232247" cy="669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Zástupný symbol päty 3"/>
          <p:cNvSpPr>
            <a:spLocks noGrp="1"/>
          </p:cNvSpPr>
          <p:nvPr>
            <p:ph type="ftr" sz="quarter" idx="11"/>
          </p:nvPr>
        </p:nvSpPr>
        <p:spPr>
          <a:xfrm>
            <a:off x="1565362" y="8513190"/>
            <a:ext cx="3723828" cy="486833"/>
          </a:xfrm>
        </p:spPr>
        <p:txBody>
          <a:bodyPr/>
          <a:lstStyle/>
          <a:p>
            <a:r>
              <a:rPr lang="sk-SK" sz="4000" dirty="0" smtClean="0">
                <a:solidFill>
                  <a:schemeClr val="bg1">
                    <a:lumMod val="75000"/>
                  </a:schemeClr>
                </a:solidFill>
                <a:latin typeface="Monotype Corsiva" pitchFamily="66" charset="0"/>
              </a:rPr>
              <a:t>históriou</a:t>
            </a:r>
            <a:endParaRPr lang="sk-SK" sz="4000" dirty="0">
              <a:solidFill>
                <a:schemeClr val="bg1">
                  <a:lumMod val="7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2137148" y="8187064"/>
            <a:ext cx="14401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400" dirty="0" smtClean="0">
                <a:solidFill>
                  <a:srgbClr val="740000"/>
                </a:solidFill>
                <a:latin typeface="Monotype Corsiva" pitchFamily="66" charset="0"/>
              </a:rPr>
              <a:t>inšpirácie </a:t>
            </a:r>
            <a:endParaRPr lang="sk-SK" sz="2400" dirty="0">
              <a:solidFill>
                <a:srgbClr val="740000"/>
              </a:solidFill>
              <a:latin typeface="Monotype Corsiva" pitchFamily="66" charset="0"/>
            </a:endParaRPr>
          </a:p>
        </p:txBody>
      </p:sp>
      <p:sp>
        <p:nvSpPr>
          <p:cNvPr id="6" name="BlokTextu 5"/>
          <p:cNvSpPr txBox="1"/>
          <p:nvPr/>
        </p:nvSpPr>
        <p:spPr>
          <a:xfrm>
            <a:off x="32957" y="911778"/>
            <a:ext cx="6697667" cy="849463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k-SK" sz="1400" dirty="0" smtClean="0">
              <a:solidFill>
                <a:srgbClr val="8E0000"/>
              </a:solidFill>
              <a:latin typeface="Monotype Corsiva" panose="03010101010201010101" pitchFamily="66" charset="0"/>
            </a:endParaRPr>
          </a:p>
          <a:p>
            <a:r>
              <a:rPr lang="sk-SK" sz="1400" b="1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Špeciálna kolekcia </a:t>
            </a:r>
          </a:p>
          <a:p>
            <a:r>
              <a:rPr lang="sk-SK" sz="1400" dirty="0" err="1" smtClean="0">
                <a:solidFill>
                  <a:srgbClr val="8E0000"/>
                </a:solidFill>
                <a:latin typeface="Monotype Corsiva" panose="03010101010201010101" pitchFamily="66" charset="0"/>
              </a:rPr>
              <a:t>Time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 </a:t>
            </a:r>
            <a:r>
              <a:rPr lang="sk-SK" sz="1400" dirty="0" err="1" smtClean="0">
                <a:solidFill>
                  <a:srgbClr val="8E0000"/>
                </a:solidFill>
                <a:latin typeface="Monotype Corsiva" panose="03010101010201010101" pitchFamily="66" charset="0"/>
              </a:rPr>
              <a:t>for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 4Q</a:t>
            </a:r>
          </a:p>
          <a:p>
            <a:endParaRPr lang="sk-SK" sz="1400" dirty="0" smtClean="0">
              <a:solidFill>
                <a:srgbClr val="8E0000"/>
              </a:solidFill>
              <a:latin typeface="Monotype Corsiva" panose="03010101010201010101" pitchFamily="66" charset="0"/>
            </a:endParaRPr>
          </a:p>
          <a:p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Rizling vlašský </a:t>
            </a:r>
            <a:r>
              <a:rPr lang="sk-SK" sz="1400" dirty="0" err="1" smtClean="0">
                <a:solidFill>
                  <a:srgbClr val="8E0000"/>
                </a:solidFill>
                <a:latin typeface="Monotype Corsiva" panose="03010101010201010101" pitchFamily="66" charset="0"/>
              </a:rPr>
              <a:t>Sur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  Lies 2013 	</a:t>
            </a:r>
            <a:r>
              <a:rPr lang="sk-SK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akostné  – suché 		0,75l 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/ 15,00 €</a:t>
            </a:r>
            <a:endParaRPr lang="sk-SK" sz="1400" dirty="0" smtClean="0">
              <a:solidFill>
                <a:schemeClr val="tx1">
                  <a:lumMod val="95000"/>
                  <a:lumOff val="5000"/>
                </a:schemeClr>
              </a:solidFill>
              <a:latin typeface="Monotype Corsiva" panose="03010101010201010101" pitchFamily="66" charset="0"/>
            </a:endParaRPr>
          </a:p>
          <a:p>
            <a:r>
              <a:rPr lang="sk-SK" sz="1400" dirty="0" err="1" smtClean="0">
                <a:solidFill>
                  <a:srgbClr val="8E0000"/>
                </a:solidFill>
                <a:latin typeface="Monotype Corsiva" panose="03010101010201010101" pitchFamily="66" charset="0"/>
              </a:rPr>
              <a:t>Ilmer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 </a:t>
            </a:r>
            <a:r>
              <a:rPr lang="sk-SK" sz="1400" dirty="0" err="1" smtClean="0">
                <a:solidFill>
                  <a:srgbClr val="8E0000"/>
                </a:solidFill>
                <a:latin typeface="Monotype Corsiva" panose="03010101010201010101" pitchFamily="66" charset="0"/>
              </a:rPr>
              <a:t>deep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 </a:t>
            </a:r>
            <a:r>
              <a:rPr lang="sk-SK" sz="1400" dirty="0" err="1" smtClean="0">
                <a:solidFill>
                  <a:srgbClr val="8E0000"/>
                </a:solidFill>
                <a:latin typeface="Monotype Corsiva" panose="03010101010201010101" pitchFamily="66" charset="0"/>
              </a:rPr>
              <a:t>rosé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 2013		</a:t>
            </a:r>
            <a:r>
              <a:rPr lang="sk-SK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značkové  – suché		0,75l 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/ 12,00 €</a:t>
            </a:r>
          </a:p>
          <a:p>
            <a:r>
              <a:rPr lang="sk-SK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(100% </a:t>
            </a:r>
            <a:r>
              <a:rPr lang="sk-SK" sz="14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Merlot</a:t>
            </a:r>
            <a:r>
              <a:rPr lang="sk-SK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)</a:t>
            </a:r>
          </a:p>
          <a:p>
            <a:r>
              <a:rPr lang="sk-SK" sz="1400" dirty="0" err="1">
                <a:solidFill>
                  <a:srgbClr val="8E0000"/>
                </a:solidFill>
                <a:latin typeface="Monotype Corsiva" panose="03010101010201010101" pitchFamily="66" charset="0"/>
              </a:rPr>
              <a:t>Ilmer</a:t>
            </a:r>
            <a:r>
              <a:rPr lang="sk-SK" sz="1400" dirty="0">
                <a:solidFill>
                  <a:srgbClr val="8E0000"/>
                </a:solidFill>
                <a:latin typeface="Monotype Corsiva" panose="03010101010201010101" pitchFamily="66" charset="0"/>
              </a:rPr>
              <a:t> 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 </a:t>
            </a:r>
            <a:r>
              <a:rPr lang="sk-SK" sz="1400" dirty="0" err="1" smtClean="0">
                <a:solidFill>
                  <a:srgbClr val="8E0000"/>
                </a:solidFill>
                <a:latin typeface="Monotype Corsiva" panose="03010101010201010101" pitchFamily="66" charset="0"/>
              </a:rPr>
              <a:t>light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 </a:t>
            </a:r>
            <a:r>
              <a:rPr lang="sk-SK" sz="1400" dirty="0" err="1" smtClean="0">
                <a:solidFill>
                  <a:srgbClr val="8E0000"/>
                </a:solidFill>
                <a:latin typeface="Monotype Corsiva" panose="03010101010201010101" pitchFamily="66" charset="0"/>
              </a:rPr>
              <a:t>klaret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 2014</a:t>
            </a:r>
            <a:r>
              <a:rPr lang="sk-SK" sz="1400" dirty="0">
                <a:solidFill>
                  <a:srgbClr val="8E0000"/>
                </a:solidFill>
                <a:latin typeface="Monotype Corsiva" panose="03010101010201010101" pitchFamily="66" charset="0"/>
              </a:rPr>
              <a:t>		</a:t>
            </a:r>
            <a:r>
              <a:rPr lang="sk-SK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značkové  – suché		0,75l </a:t>
            </a:r>
            <a:r>
              <a:rPr lang="sk-SK" sz="1400" dirty="0">
                <a:solidFill>
                  <a:srgbClr val="8E0000"/>
                </a:solidFill>
                <a:latin typeface="Monotype Corsiva" panose="03010101010201010101" pitchFamily="66" charset="0"/>
              </a:rPr>
              <a:t>/ 12,00 €</a:t>
            </a:r>
          </a:p>
          <a:p>
            <a:r>
              <a:rPr lang="sk-SK" sz="1400" dirty="0" err="1" smtClean="0">
                <a:solidFill>
                  <a:srgbClr val="8E0000"/>
                </a:solidFill>
                <a:latin typeface="Monotype Corsiva" panose="03010101010201010101" pitchFamily="66" charset="0"/>
              </a:rPr>
              <a:t>Pinot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 </a:t>
            </a:r>
            <a:r>
              <a:rPr lang="sk-SK" sz="1400" dirty="0" err="1" smtClean="0">
                <a:solidFill>
                  <a:srgbClr val="8E0000"/>
                </a:solidFill>
                <a:latin typeface="Monotype Corsiva" panose="03010101010201010101" pitchFamily="66" charset="0"/>
              </a:rPr>
              <a:t>Noir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 </a:t>
            </a:r>
            <a:r>
              <a:rPr lang="sk-SK" sz="1400" dirty="0" err="1" smtClean="0">
                <a:solidFill>
                  <a:srgbClr val="8E0000"/>
                </a:solidFill>
                <a:latin typeface="Monotype Corsiva" panose="03010101010201010101" pitchFamily="66" charset="0"/>
              </a:rPr>
              <a:t>Elegant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 2012		</a:t>
            </a:r>
            <a:r>
              <a:rPr lang="sk-SK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výber z hrozna – suché		0,75l 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/ 12,00 €</a:t>
            </a:r>
          </a:p>
          <a:p>
            <a:r>
              <a:rPr lang="sk-SK" sz="1400" dirty="0" err="1" smtClean="0">
                <a:solidFill>
                  <a:srgbClr val="8E0000"/>
                </a:solidFill>
                <a:latin typeface="Monotype Corsiva" panose="03010101010201010101" pitchFamily="66" charset="0"/>
              </a:rPr>
              <a:t>Pink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  </a:t>
            </a:r>
            <a:r>
              <a:rPr lang="sk-SK" sz="1400" dirty="0" err="1" smtClean="0">
                <a:solidFill>
                  <a:srgbClr val="8E0000"/>
                </a:solidFill>
                <a:latin typeface="Monotype Corsiva" panose="03010101010201010101" pitchFamily="66" charset="0"/>
              </a:rPr>
              <a:t>Pinot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 2014</a:t>
            </a:r>
            <a:r>
              <a:rPr lang="sk-SK" sz="1400" dirty="0">
                <a:solidFill>
                  <a:srgbClr val="8E0000"/>
                </a:solidFill>
                <a:latin typeface="Monotype Corsiva" panose="03010101010201010101" pitchFamily="66" charset="0"/>
              </a:rPr>
              <a:t>		</a:t>
            </a:r>
            <a:r>
              <a:rPr lang="sk-SK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značkové – polosladké </a:t>
            </a:r>
            <a:r>
              <a:rPr lang="sk-SK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		0,75l </a:t>
            </a:r>
            <a:r>
              <a:rPr lang="sk-SK" sz="1400" dirty="0">
                <a:solidFill>
                  <a:srgbClr val="8E0000"/>
                </a:solidFill>
                <a:latin typeface="Monotype Corsiva" panose="03010101010201010101" pitchFamily="66" charset="0"/>
              </a:rPr>
              <a:t>/ 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15,00 </a:t>
            </a:r>
            <a:r>
              <a:rPr lang="sk-SK" sz="1400" dirty="0">
                <a:solidFill>
                  <a:srgbClr val="8E0000"/>
                </a:solidFill>
                <a:latin typeface="Monotype Corsiva" panose="03010101010201010101" pitchFamily="66" charset="0"/>
              </a:rPr>
              <a:t>€</a:t>
            </a:r>
          </a:p>
          <a:p>
            <a:r>
              <a:rPr lang="sk-SK" sz="1400" dirty="0" err="1" smtClean="0">
                <a:solidFill>
                  <a:srgbClr val="8E0000"/>
                </a:solidFill>
                <a:latin typeface="Monotype Corsiva" panose="03010101010201010101" pitchFamily="66" charset="0"/>
              </a:rPr>
              <a:t>Alibernet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 </a:t>
            </a:r>
            <a:r>
              <a:rPr lang="sk-SK" sz="1400" dirty="0" err="1" smtClean="0">
                <a:solidFill>
                  <a:srgbClr val="8E0000"/>
                </a:solidFill>
                <a:latin typeface="Monotype Corsiva" panose="03010101010201010101" pitchFamily="66" charset="0"/>
              </a:rPr>
              <a:t>barrique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 2011		</a:t>
            </a:r>
            <a:r>
              <a:rPr lang="sk-SK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neskorý zber  - suché		0,75l 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/ 19,00 €</a:t>
            </a:r>
          </a:p>
          <a:p>
            <a:r>
              <a:rPr lang="sk-SK" sz="1400" dirty="0" err="1" smtClean="0">
                <a:solidFill>
                  <a:srgbClr val="8E0000"/>
                </a:solidFill>
                <a:latin typeface="Monotype Corsiva" panose="03010101010201010101" pitchFamily="66" charset="0"/>
              </a:rPr>
              <a:t>Cabernet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 </a:t>
            </a:r>
            <a:r>
              <a:rPr lang="sk-SK" sz="1400" dirty="0" err="1" smtClean="0">
                <a:solidFill>
                  <a:srgbClr val="8E0000"/>
                </a:solidFill>
                <a:latin typeface="Monotype Corsiva" panose="03010101010201010101" pitchFamily="66" charset="0"/>
              </a:rPr>
              <a:t>sauvignon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 </a:t>
            </a:r>
            <a:r>
              <a:rPr lang="sk-SK" sz="1400" dirty="0" err="1" smtClean="0">
                <a:solidFill>
                  <a:srgbClr val="8E0000"/>
                </a:solidFill>
                <a:latin typeface="Monotype Corsiva" panose="03010101010201010101" pitchFamily="66" charset="0"/>
              </a:rPr>
              <a:t>barrique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 2012               </a:t>
            </a:r>
            <a:r>
              <a:rPr lang="sk-SK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výber </a:t>
            </a:r>
            <a:r>
              <a:rPr lang="sk-SK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z hrozna – </a:t>
            </a:r>
            <a:r>
              <a:rPr lang="sk-SK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suché		</a:t>
            </a:r>
            <a:r>
              <a:rPr lang="sk-SK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 0,75l </a:t>
            </a:r>
            <a:r>
              <a:rPr lang="sk-SK" sz="1400" dirty="0">
                <a:solidFill>
                  <a:srgbClr val="8E0000"/>
                </a:solidFill>
                <a:latin typeface="Monotype Corsiva" panose="03010101010201010101" pitchFamily="66" charset="0"/>
              </a:rPr>
              <a:t>/ 19,00 €</a:t>
            </a:r>
          </a:p>
          <a:p>
            <a:r>
              <a:rPr lang="sk-SK" sz="1400" dirty="0" err="1">
                <a:solidFill>
                  <a:srgbClr val="8E0000"/>
                </a:solidFill>
                <a:latin typeface="Monotype Corsiva" panose="03010101010201010101" pitchFamily="66" charset="0"/>
              </a:rPr>
              <a:t>Cabernet</a:t>
            </a:r>
            <a:r>
              <a:rPr lang="sk-SK" sz="1400" dirty="0">
                <a:solidFill>
                  <a:srgbClr val="8E0000"/>
                </a:solidFill>
                <a:latin typeface="Monotype Corsiva" panose="03010101010201010101" pitchFamily="66" charset="0"/>
              </a:rPr>
              <a:t> </a:t>
            </a:r>
            <a:r>
              <a:rPr lang="sk-SK" sz="1400" dirty="0" err="1">
                <a:solidFill>
                  <a:srgbClr val="8E0000"/>
                </a:solidFill>
                <a:latin typeface="Monotype Corsiva" panose="03010101010201010101" pitchFamily="66" charset="0"/>
              </a:rPr>
              <a:t>sauvignon</a:t>
            </a:r>
            <a:r>
              <a:rPr lang="sk-SK" sz="1400" dirty="0">
                <a:solidFill>
                  <a:srgbClr val="8E0000"/>
                </a:solidFill>
                <a:latin typeface="Monotype Corsiva" panose="03010101010201010101" pitchFamily="66" charset="0"/>
              </a:rPr>
              <a:t> </a:t>
            </a:r>
            <a:r>
              <a:rPr lang="sk-SK" sz="1400" dirty="0" err="1">
                <a:solidFill>
                  <a:srgbClr val="8E0000"/>
                </a:solidFill>
                <a:latin typeface="Monotype Corsiva" panose="03010101010201010101" pitchFamily="66" charset="0"/>
              </a:rPr>
              <a:t>barrique</a:t>
            </a:r>
            <a:r>
              <a:rPr lang="sk-SK" sz="1400" dirty="0">
                <a:solidFill>
                  <a:srgbClr val="8E0000"/>
                </a:solidFill>
                <a:latin typeface="Monotype Corsiva" panose="03010101010201010101" pitchFamily="66" charset="0"/>
              </a:rPr>
              <a:t> 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2006               </a:t>
            </a:r>
            <a:r>
              <a:rPr lang="sk-SK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výber z hrozna – suché		 0,75l </a:t>
            </a:r>
            <a:r>
              <a:rPr lang="sk-SK" sz="1400" dirty="0">
                <a:solidFill>
                  <a:srgbClr val="8E0000"/>
                </a:solidFill>
                <a:latin typeface="Monotype Corsiva" panose="03010101010201010101" pitchFamily="66" charset="0"/>
              </a:rPr>
              <a:t>/ 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21,00 </a:t>
            </a:r>
            <a:r>
              <a:rPr lang="sk-SK" sz="1400" dirty="0">
                <a:solidFill>
                  <a:srgbClr val="8E0000"/>
                </a:solidFill>
                <a:latin typeface="Monotype Corsiva" panose="03010101010201010101" pitchFamily="66" charset="0"/>
              </a:rPr>
              <a:t>€</a:t>
            </a:r>
          </a:p>
          <a:p>
            <a:r>
              <a:rPr lang="sk-SK" sz="1400" dirty="0" err="1" smtClean="0">
                <a:solidFill>
                  <a:srgbClr val="8E0000"/>
                </a:solidFill>
                <a:latin typeface="Monotype Corsiva" panose="03010101010201010101" pitchFamily="66" charset="0"/>
              </a:rPr>
              <a:t>Quattro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²  Mojmír  2012		</a:t>
            </a:r>
            <a:r>
              <a:rPr lang="sk-SK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značkové – suché </a:t>
            </a:r>
            <a:r>
              <a:rPr lang="sk-SK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		 0,75l </a:t>
            </a:r>
            <a:r>
              <a:rPr lang="sk-SK" sz="1400" dirty="0">
                <a:solidFill>
                  <a:srgbClr val="8E0000"/>
                </a:solidFill>
                <a:latin typeface="Monotype Corsiva" panose="03010101010201010101" pitchFamily="66" charset="0"/>
              </a:rPr>
              <a:t>/ 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27,00 </a:t>
            </a:r>
            <a:r>
              <a:rPr lang="sk-SK" sz="1400" dirty="0">
                <a:solidFill>
                  <a:srgbClr val="8E0000"/>
                </a:solidFill>
                <a:latin typeface="Monotype Corsiva" panose="03010101010201010101" pitchFamily="66" charset="0"/>
              </a:rPr>
              <a:t>€</a:t>
            </a:r>
          </a:p>
          <a:p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	</a:t>
            </a:r>
          </a:p>
          <a:p>
            <a:r>
              <a:rPr lang="sk-SK" sz="1400" b="1" dirty="0">
                <a:solidFill>
                  <a:srgbClr val="8E0000"/>
                </a:solidFill>
                <a:latin typeface="Monotype Corsiva" panose="03010101010201010101" pitchFamily="66" charset="0"/>
              </a:rPr>
              <a:t>Sudové</a:t>
            </a:r>
          </a:p>
          <a:p>
            <a:r>
              <a:rPr lang="sk-SK" sz="1400" dirty="0">
                <a:solidFill>
                  <a:srgbClr val="8E0000"/>
                </a:solidFill>
                <a:latin typeface="Monotype Corsiva" panose="03010101010201010101" pitchFamily="66" charset="0"/>
              </a:rPr>
              <a:t>Biele akostné						</a:t>
            </a:r>
            <a:r>
              <a:rPr lang="sk-SK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1l </a:t>
            </a:r>
            <a:r>
              <a:rPr lang="sk-SK" sz="1400" dirty="0">
                <a:solidFill>
                  <a:srgbClr val="8E0000"/>
                </a:solidFill>
                <a:latin typeface="Monotype Corsiva" panose="03010101010201010101" pitchFamily="66" charset="0"/>
              </a:rPr>
              <a:t>/ 5,00 €</a:t>
            </a:r>
          </a:p>
          <a:p>
            <a:r>
              <a:rPr lang="sk-SK" sz="1400" dirty="0">
                <a:solidFill>
                  <a:srgbClr val="8E0000"/>
                </a:solidFill>
                <a:latin typeface="Monotype Corsiva" panose="03010101010201010101" pitchFamily="66" charset="0"/>
              </a:rPr>
              <a:t>Červené akostné					</a:t>
            </a:r>
            <a:r>
              <a:rPr lang="sk-SK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1l </a:t>
            </a:r>
            <a:r>
              <a:rPr lang="sk-SK" sz="1400" dirty="0">
                <a:solidFill>
                  <a:srgbClr val="8E0000"/>
                </a:solidFill>
                <a:latin typeface="Monotype Corsiva" panose="03010101010201010101" pitchFamily="66" charset="0"/>
              </a:rPr>
              <a:t>/ 5,00 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€  </a:t>
            </a:r>
          </a:p>
          <a:p>
            <a:endParaRPr lang="sk-SK" sz="1400" dirty="0">
              <a:solidFill>
                <a:srgbClr val="8E0000"/>
              </a:solidFill>
              <a:latin typeface="Monotype Corsiva" panose="03010101010201010101" pitchFamily="66" charset="0"/>
            </a:endParaRPr>
          </a:p>
          <a:p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 </a:t>
            </a:r>
          </a:p>
          <a:p>
            <a:r>
              <a:rPr lang="sk-SK" sz="1400" dirty="0">
                <a:solidFill>
                  <a:srgbClr val="8E0000"/>
                </a:solidFill>
                <a:latin typeface="Monotype Corsiva" panose="03010101010201010101" pitchFamily="66" charset="0"/>
              </a:rPr>
              <a:t>	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Rozlievané vína biele podľa ponuky / </a:t>
            </a:r>
            <a:r>
              <a:rPr lang="sk-SK" sz="1400" dirty="0" err="1" smtClean="0">
                <a:solidFill>
                  <a:srgbClr val="8E0000"/>
                </a:solidFill>
                <a:latin typeface="Monotype Corsiva" panose="03010101010201010101" pitchFamily="66" charset="0"/>
              </a:rPr>
              <a:t>Wine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 by </a:t>
            </a:r>
            <a:r>
              <a:rPr lang="sk-SK" sz="1400" dirty="0" err="1" smtClean="0">
                <a:solidFill>
                  <a:srgbClr val="8E0000"/>
                </a:solidFill>
                <a:latin typeface="Monotype Corsiva" panose="03010101010201010101" pitchFamily="66" charset="0"/>
              </a:rPr>
              <a:t>the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 </a:t>
            </a:r>
            <a:r>
              <a:rPr lang="sk-SK" sz="1400" dirty="0" err="1" smtClean="0">
                <a:solidFill>
                  <a:srgbClr val="8E0000"/>
                </a:solidFill>
                <a:latin typeface="Monotype Corsiva" panose="03010101010201010101" pitchFamily="66" charset="0"/>
              </a:rPr>
              <a:t>glass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 </a:t>
            </a:r>
            <a:r>
              <a:rPr lang="sk-SK" sz="1400" dirty="0" err="1" smtClean="0">
                <a:solidFill>
                  <a:srgbClr val="8E0000"/>
                </a:solidFill>
                <a:latin typeface="Monotype Corsiva" panose="03010101010201010101" pitchFamily="66" charset="0"/>
              </a:rPr>
              <a:t>according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 to </a:t>
            </a:r>
            <a:r>
              <a:rPr lang="sk-SK" sz="1400" dirty="0" err="1" smtClean="0">
                <a:solidFill>
                  <a:srgbClr val="8E0000"/>
                </a:solidFill>
                <a:latin typeface="Monotype Corsiva" panose="03010101010201010101" pitchFamily="66" charset="0"/>
              </a:rPr>
              <a:t>the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 </a:t>
            </a:r>
            <a:r>
              <a:rPr lang="sk-SK" sz="1400" dirty="0" err="1" smtClean="0">
                <a:solidFill>
                  <a:srgbClr val="8E0000"/>
                </a:solidFill>
                <a:latin typeface="Monotype Corsiva" panose="03010101010201010101" pitchFamily="66" charset="0"/>
              </a:rPr>
              <a:t>offer</a:t>
            </a:r>
            <a:endParaRPr lang="sk-SK" sz="1400" dirty="0">
              <a:solidFill>
                <a:srgbClr val="8E0000"/>
              </a:solidFill>
              <a:latin typeface="Monotype Corsiva" panose="03010101010201010101" pitchFamily="66" charset="0"/>
            </a:endParaRPr>
          </a:p>
          <a:p>
            <a:endParaRPr lang="sk-SK" sz="1400" dirty="0">
              <a:solidFill>
                <a:srgbClr val="8E0000"/>
              </a:solidFill>
              <a:latin typeface="Monotype Corsiva" panose="03010101010201010101" pitchFamily="66" charset="0"/>
            </a:endParaRPr>
          </a:p>
          <a:p>
            <a:endParaRPr lang="sk-SK" sz="1400" dirty="0" smtClean="0">
              <a:solidFill>
                <a:srgbClr val="8E0000"/>
              </a:solidFill>
              <a:latin typeface="Monotype Corsiva" panose="03010101010201010101" pitchFamily="66" charset="0"/>
            </a:endParaRPr>
          </a:p>
          <a:p>
            <a:endParaRPr lang="sk-SK" sz="1400" dirty="0" smtClean="0">
              <a:solidFill>
                <a:srgbClr val="8E0000"/>
              </a:solidFill>
              <a:latin typeface="Monotype Corsiva" panose="03010101010201010101" pitchFamily="66" charset="0"/>
            </a:endParaRPr>
          </a:p>
          <a:p>
            <a:r>
              <a:rPr lang="sk-SK" sz="1400" dirty="0">
                <a:solidFill>
                  <a:srgbClr val="8E0000"/>
                </a:solidFill>
                <a:latin typeface="Monotype Corsiva" panose="03010101010201010101" pitchFamily="66" charset="0"/>
              </a:rPr>
              <a:t>	Po vypredaní ročníka odrodového vína, ktoré sa uvádza vo vinnej karte, </a:t>
            </a:r>
          </a:p>
          <a:p>
            <a:pPr algn="ctr"/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bude </a:t>
            </a:r>
            <a:r>
              <a:rPr lang="sk-SK" sz="1400" dirty="0">
                <a:solidFill>
                  <a:srgbClr val="8E0000"/>
                </a:solidFill>
                <a:latin typeface="Monotype Corsiva" panose="03010101010201010101" pitchFamily="66" charset="0"/>
              </a:rPr>
              <a:t>daná odroda nahradená novým ročníkom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.</a:t>
            </a:r>
          </a:p>
          <a:p>
            <a:pPr algn="ctr"/>
            <a:r>
              <a:rPr lang="sk-SK" sz="1400" dirty="0">
                <a:solidFill>
                  <a:srgbClr val="8E0000"/>
                </a:solidFill>
                <a:latin typeface="Monotype Corsiva" panose="03010101010201010101" pitchFamily="66" charset="0"/>
              </a:rPr>
              <a:t/>
            </a:r>
            <a:br>
              <a:rPr lang="sk-SK" sz="1400" dirty="0">
                <a:solidFill>
                  <a:srgbClr val="8E0000"/>
                </a:solidFill>
                <a:latin typeface="Monotype Corsiva" panose="03010101010201010101" pitchFamily="66" charset="0"/>
              </a:rPr>
            </a:br>
            <a:r>
              <a:rPr lang="sk-SK" sz="1400" dirty="0" err="1">
                <a:solidFill>
                  <a:srgbClr val="8E0000"/>
                </a:solidFill>
                <a:latin typeface="Monotype Corsiva" panose="03010101010201010101" pitchFamily="66" charset="0"/>
              </a:rPr>
              <a:t>Once</a:t>
            </a:r>
            <a:r>
              <a:rPr lang="sk-SK" sz="1400" dirty="0">
                <a:solidFill>
                  <a:srgbClr val="8E0000"/>
                </a:solidFill>
                <a:latin typeface="Monotype Corsiva" panose="03010101010201010101" pitchFamily="66" charset="0"/>
              </a:rPr>
              <a:t> a </a:t>
            </a:r>
            <a:r>
              <a:rPr lang="sk-SK" sz="1400" dirty="0" err="1">
                <a:solidFill>
                  <a:srgbClr val="8E0000"/>
                </a:solidFill>
                <a:latin typeface="Monotype Corsiva" panose="03010101010201010101" pitchFamily="66" charset="0"/>
              </a:rPr>
              <a:t>particular</a:t>
            </a:r>
            <a:r>
              <a:rPr lang="sk-SK" sz="1400" dirty="0">
                <a:solidFill>
                  <a:srgbClr val="8E0000"/>
                </a:solidFill>
                <a:latin typeface="Monotype Corsiva" panose="03010101010201010101" pitchFamily="66" charset="0"/>
              </a:rPr>
              <a:t> </a:t>
            </a:r>
            <a:r>
              <a:rPr lang="sk-SK" sz="1400" dirty="0" err="1">
                <a:solidFill>
                  <a:srgbClr val="8E0000"/>
                </a:solidFill>
                <a:latin typeface="Monotype Corsiva" panose="03010101010201010101" pitchFamily="66" charset="0"/>
              </a:rPr>
              <a:t>vintage</a:t>
            </a:r>
            <a:r>
              <a:rPr lang="sk-SK" sz="1400" dirty="0">
                <a:solidFill>
                  <a:srgbClr val="8E0000"/>
                </a:solidFill>
                <a:latin typeface="Monotype Corsiva" panose="03010101010201010101" pitchFamily="66" charset="0"/>
              </a:rPr>
              <a:t> </a:t>
            </a:r>
            <a:r>
              <a:rPr lang="sk-SK" sz="1400" dirty="0" err="1">
                <a:solidFill>
                  <a:srgbClr val="8E0000"/>
                </a:solidFill>
                <a:latin typeface="Monotype Corsiva" panose="03010101010201010101" pitchFamily="66" charset="0"/>
              </a:rPr>
              <a:t>of</a:t>
            </a:r>
            <a:r>
              <a:rPr lang="sk-SK" sz="1400" dirty="0">
                <a:solidFill>
                  <a:srgbClr val="8E0000"/>
                </a:solidFill>
                <a:latin typeface="Monotype Corsiva" panose="03010101010201010101" pitchFamily="66" charset="0"/>
              </a:rPr>
              <a:t> </a:t>
            </a:r>
            <a:r>
              <a:rPr lang="sk-SK" sz="1400" dirty="0" err="1">
                <a:solidFill>
                  <a:srgbClr val="8E0000"/>
                </a:solidFill>
                <a:latin typeface="Monotype Corsiva" panose="03010101010201010101" pitchFamily="66" charset="0"/>
              </a:rPr>
              <a:t>a</a:t>
            </a:r>
            <a:r>
              <a:rPr lang="sk-SK" sz="1400" dirty="0">
                <a:solidFill>
                  <a:srgbClr val="8E0000"/>
                </a:solidFill>
                <a:latin typeface="Monotype Corsiva" panose="03010101010201010101" pitchFamily="66" charset="0"/>
              </a:rPr>
              <a:t> </a:t>
            </a:r>
            <a:r>
              <a:rPr lang="sk-SK" sz="1400" dirty="0" err="1">
                <a:solidFill>
                  <a:srgbClr val="8E0000"/>
                </a:solidFill>
                <a:latin typeface="Monotype Corsiva" panose="03010101010201010101" pitchFamily="66" charset="0"/>
              </a:rPr>
              <a:t>varietal</a:t>
            </a:r>
            <a:r>
              <a:rPr lang="sk-SK" sz="1400" dirty="0">
                <a:solidFill>
                  <a:srgbClr val="8E0000"/>
                </a:solidFill>
                <a:latin typeface="Monotype Corsiva" panose="03010101010201010101" pitchFamily="66" charset="0"/>
              </a:rPr>
              <a:t> </a:t>
            </a:r>
            <a:r>
              <a:rPr lang="sk-SK" sz="1400" dirty="0" err="1">
                <a:solidFill>
                  <a:srgbClr val="8E0000"/>
                </a:solidFill>
                <a:latin typeface="Monotype Corsiva" panose="03010101010201010101" pitchFamily="66" charset="0"/>
              </a:rPr>
              <a:t>wine</a:t>
            </a:r>
            <a:r>
              <a:rPr lang="sk-SK" sz="1400" dirty="0">
                <a:solidFill>
                  <a:srgbClr val="8E0000"/>
                </a:solidFill>
                <a:latin typeface="Monotype Corsiva" panose="03010101010201010101" pitchFamily="66" charset="0"/>
              </a:rPr>
              <a:t> </a:t>
            </a:r>
            <a:r>
              <a:rPr lang="sk-SK" sz="1400" dirty="0" err="1">
                <a:solidFill>
                  <a:srgbClr val="8E0000"/>
                </a:solidFill>
                <a:latin typeface="Monotype Corsiva" panose="03010101010201010101" pitchFamily="66" charset="0"/>
              </a:rPr>
              <a:t>mentioned</a:t>
            </a:r>
            <a:r>
              <a:rPr lang="sk-SK" sz="1400" dirty="0">
                <a:solidFill>
                  <a:srgbClr val="8E0000"/>
                </a:solidFill>
                <a:latin typeface="Monotype Corsiva" panose="03010101010201010101" pitchFamily="66" charset="0"/>
              </a:rPr>
              <a:t> on </a:t>
            </a:r>
            <a:r>
              <a:rPr lang="sk-SK" sz="1400" dirty="0" err="1">
                <a:solidFill>
                  <a:srgbClr val="8E0000"/>
                </a:solidFill>
                <a:latin typeface="Monotype Corsiva" panose="03010101010201010101" pitchFamily="66" charset="0"/>
              </a:rPr>
              <a:t>the</a:t>
            </a:r>
            <a:r>
              <a:rPr lang="sk-SK" sz="1400" dirty="0">
                <a:solidFill>
                  <a:srgbClr val="8E0000"/>
                </a:solidFill>
                <a:latin typeface="Monotype Corsiva" panose="03010101010201010101" pitchFamily="66" charset="0"/>
              </a:rPr>
              <a:t> </a:t>
            </a:r>
            <a:r>
              <a:rPr lang="sk-SK" sz="1400" dirty="0" err="1">
                <a:solidFill>
                  <a:srgbClr val="8E0000"/>
                </a:solidFill>
                <a:latin typeface="Monotype Corsiva" panose="03010101010201010101" pitchFamily="66" charset="0"/>
              </a:rPr>
              <a:t>wine</a:t>
            </a:r>
            <a:r>
              <a:rPr lang="sk-SK" sz="1400" dirty="0">
                <a:solidFill>
                  <a:srgbClr val="8E0000"/>
                </a:solidFill>
                <a:latin typeface="Monotype Corsiva" panose="03010101010201010101" pitchFamily="66" charset="0"/>
              </a:rPr>
              <a:t> 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/>
            </a:r>
            <a:b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</a:b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list </a:t>
            </a:r>
            <a:r>
              <a:rPr lang="sk-SK" sz="1400" dirty="0" err="1">
                <a:solidFill>
                  <a:srgbClr val="8E0000"/>
                </a:solidFill>
                <a:latin typeface="Monotype Corsiva" panose="03010101010201010101" pitchFamily="66" charset="0"/>
              </a:rPr>
              <a:t>is</a:t>
            </a:r>
            <a:r>
              <a:rPr lang="sk-SK" sz="1400" dirty="0">
                <a:solidFill>
                  <a:srgbClr val="8E0000"/>
                </a:solidFill>
                <a:latin typeface="Monotype Corsiva" panose="03010101010201010101" pitchFamily="66" charset="0"/>
              </a:rPr>
              <a:t> </a:t>
            </a:r>
            <a:r>
              <a:rPr lang="sk-SK" sz="1400" dirty="0" err="1">
                <a:solidFill>
                  <a:srgbClr val="8E0000"/>
                </a:solidFill>
                <a:latin typeface="Monotype Corsiva" panose="03010101010201010101" pitchFamily="66" charset="0"/>
              </a:rPr>
              <a:t>sold</a:t>
            </a:r>
            <a:r>
              <a:rPr lang="sk-SK" sz="1400" dirty="0">
                <a:solidFill>
                  <a:srgbClr val="8E0000"/>
                </a:solidFill>
                <a:latin typeface="Monotype Corsiva" panose="03010101010201010101" pitchFamily="66" charset="0"/>
              </a:rPr>
              <a:t>, </a:t>
            </a:r>
            <a:r>
              <a:rPr lang="sk-SK" sz="1400" dirty="0" err="1" smtClean="0">
                <a:solidFill>
                  <a:srgbClr val="8E0000"/>
                </a:solidFill>
                <a:latin typeface="Monotype Corsiva" panose="03010101010201010101" pitchFamily="66" charset="0"/>
              </a:rPr>
              <a:t>it</a:t>
            </a:r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 </a:t>
            </a:r>
            <a:r>
              <a:rPr lang="sk-SK" sz="1400" dirty="0" err="1">
                <a:solidFill>
                  <a:srgbClr val="8E0000"/>
                </a:solidFill>
                <a:latin typeface="Monotype Corsiva" panose="03010101010201010101" pitchFamily="66" charset="0"/>
              </a:rPr>
              <a:t>will</a:t>
            </a:r>
            <a:r>
              <a:rPr lang="sk-SK" sz="1400" dirty="0">
                <a:solidFill>
                  <a:srgbClr val="8E0000"/>
                </a:solidFill>
                <a:latin typeface="Monotype Corsiva" panose="03010101010201010101" pitchFamily="66" charset="0"/>
              </a:rPr>
              <a:t> </a:t>
            </a:r>
            <a:r>
              <a:rPr lang="sk-SK" sz="1400" dirty="0" err="1">
                <a:solidFill>
                  <a:srgbClr val="8E0000"/>
                </a:solidFill>
                <a:latin typeface="Monotype Corsiva" panose="03010101010201010101" pitchFamily="66" charset="0"/>
              </a:rPr>
              <a:t>be</a:t>
            </a:r>
            <a:r>
              <a:rPr lang="sk-SK" sz="1400" dirty="0">
                <a:solidFill>
                  <a:srgbClr val="8E0000"/>
                </a:solidFill>
                <a:latin typeface="Monotype Corsiva" panose="03010101010201010101" pitchFamily="66" charset="0"/>
              </a:rPr>
              <a:t> </a:t>
            </a:r>
            <a:r>
              <a:rPr lang="sk-SK" sz="1400" dirty="0" err="1">
                <a:solidFill>
                  <a:srgbClr val="8E0000"/>
                </a:solidFill>
                <a:latin typeface="Monotype Corsiva" panose="03010101010201010101" pitchFamily="66" charset="0"/>
              </a:rPr>
              <a:t>replaced</a:t>
            </a:r>
            <a:r>
              <a:rPr lang="sk-SK" sz="1400" dirty="0">
                <a:solidFill>
                  <a:srgbClr val="8E0000"/>
                </a:solidFill>
                <a:latin typeface="Monotype Corsiva" panose="03010101010201010101" pitchFamily="66" charset="0"/>
              </a:rPr>
              <a:t> by a new </a:t>
            </a:r>
            <a:r>
              <a:rPr lang="sk-SK" sz="1400" dirty="0" err="1">
                <a:solidFill>
                  <a:srgbClr val="8E0000"/>
                </a:solidFill>
                <a:latin typeface="Monotype Corsiva" panose="03010101010201010101" pitchFamily="66" charset="0"/>
              </a:rPr>
              <a:t>witage</a:t>
            </a:r>
            <a:r>
              <a:rPr lang="sk-SK" sz="1400" dirty="0">
                <a:solidFill>
                  <a:srgbClr val="8E0000"/>
                </a:solidFill>
                <a:latin typeface="Monotype Corsiva" panose="03010101010201010101" pitchFamily="66" charset="0"/>
              </a:rPr>
              <a:t>.</a:t>
            </a:r>
            <a:r>
              <a:rPr lang="sk-SK" sz="1400" dirty="0">
                <a:latin typeface="Monotype Corsiva" panose="03010101010201010101" pitchFamily="66" charset="0"/>
              </a:rPr>
              <a:t> </a:t>
            </a:r>
          </a:p>
          <a:p>
            <a:r>
              <a:rPr lang="sk-SK" sz="1400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 </a:t>
            </a:r>
            <a:endParaRPr lang="sk-SK" sz="1400" dirty="0">
              <a:solidFill>
                <a:srgbClr val="8E0000"/>
              </a:solidFill>
              <a:latin typeface="Monotype Corsiva" panose="03010101010201010101" pitchFamily="66" charset="0"/>
            </a:endParaRPr>
          </a:p>
          <a:p>
            <a:endParaRPr lang="sk-SK" sz="1400" dirty="0" smtClean="0">
              <a:solidFill>
                <a:srgbClr val="8E0000"/>
              </a:solidFill>
              <a:latin typeface="Monotype Corsiva" panose="03010101010201010101" pitchFamily="66" charset="0"/>
            </a:endParaRPr>
          </a:p>
          <a:p>
            <a:endParaRPr lang="sk-SK" sz="1400" dirty="0">
              <a:solidFill>
                <a:srgbClr val="8E0000"/>
              </a:solidFill>
              <a:latin typeface="Monotype Corsiva" panose="03010101010201010101" pitchFamily="66" charset="0"/>
            </a:endParaRPr>
          </a:p>
          <a:p>
            <a:endParaRPr lang="sk-SK" sz="1400" dirty="0" smtClean="0">
              <a:solidFill>
                <a:srgbClr val="8E0000"/>
              </a:solidFill>
              <a:latin typeface="Monotype Corsiva" panose="03010101010201010101" pitchFamily="66" charset="0"/>
            </a:endParaRPr>
          </a:p>
          <a:p>
            <a:endParaRPr lang="sk-SK" sz="1400" dirty="0">
              <a:solidFill>
                <a:srgbClr val="8E0000"/>
              </a:solidFill>
              <a:latin typeface="Monotype Corsiva" panose="03010101010201010101" pitchFamily="66" charset="0"/>
            </a:endParaRPr>
          </a:p>
          <a:p>
            <a:endParaRPr lang="sk-SK" sz="1400" dirty="0" smtClean="0">
              <a:solidFill>
                <a:srgbClr val="8E0000"/>
              </a:solidFill>
              <a:latin typeface="Monotype Corsiva" panose="03010101010201010101" pitchFamily="66" charset="0"/>
            </a:endParaRPr>
          </a:p>
          <a:p>
            <a:endParaRPr lang="sk-SK" sz="1400" dirty="0">
              <a:solidFill>
                <a:srgbClr val="8E0000"/>
              </a:solidFill>
              <a:latin typeface="Monotype Corsiva" panose="03010101010201010101" pitchFamily="66" charset="0"/>
            </a:endParaRPr>
          </a:p>
          <a:p>
            <a:endParaRPr lang="sk-SK" sz="1400" dirty="0" smtClean="0">
              <a:solidFill>
                <a:srgbClr val="8E0000"/>
              </a:solidFill>
              <a:latin typeface="Monotype Corsiva" panose="03010101010201010101" pitchFamily="66" charset="0"/>
            </a:endParaRPr>
          </a:p>
          <a:p>
            <a:endParaRPr lang="sk-SK" sz="1400" dirty="0">
              <a:solidFill>
                <a:srgbClr val="8E0000"/>
              </a:solidFill>
              <a:latin typeface="Monotype Corsiva" panose="03010101010201010101" pitchFamily="66" charset="0"/>
            </a:endParaRPr>
          </a:p>
          <a:p>
            <a:endParaRPr lang="sk-SK" sz="1400" dirty="0" smtClean="0">
              <a:solidFill>
                <a:srgbClr val="8E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7" name="BlokTextu 6"/>
          <p:cNvSpPr txBox="1"/>
          <p:nvPr/>
        </p:nvSpPr>
        <p:spPr>
          <a:xfrm>
            <a:off x="1833339" y="879458"/>
            <a:ext cx="347563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sk-SK" sz="1400" b="1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Vínna karta z vín PD MOJMÍROVCE/ </a:t>
            </a:r>
            <a:r>
              <a:rPr lang="sk-SK" sz="1400" b="1" dirty="0" err="1" smtClean="0">
                <a:solidFill>
                  <a:srgbClr val="8E0000"/>
                </a:solidFill>
                <a:latin typeface="Monotype Corsiva" panose="03010101010201010101" pitchFamily="66" charset="0"/>
              </a:rPr>
              <a:t>Wine</a:t>
            </a:r>
            <a:r>
              <a:rPr lang="sk-SK" sz="1400" b="1" dirty="0" smtClean="0">
                <a:solidFill>
                  <a:srgbClr val="8E0000"/>
                </a:solidFill>
                <a:latin typeface="Monotype Corsiva" panose="03010101010201010101" pitchFamily="66" charset="0"/>
              </a:rPr>
              <a:t> </a:t>
            </a:r>
            <a:r>
              <a:rPr lang="sk-SK" sz="1400" b="1" dirty="0" err="1" smtClean="0">
                <a:solidFill>
                  <a:srgbClr val="8E0000"/>
                </a:solidFill>
                <a:latin typeface="Monotype Corsiva" panose="03010101010201010101" pitchFamily="66" charset="0"/>
              </a:rPr>
              <a:t>card</a:t>
            </a:r>
            <a:endParaRPr lang="sk-SK" sz="1400" b="1" dirty="0">
              <a:solidFill>
                <a:srgbClr val="8E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566016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íva">
  <a:themeElements>
    <a:clrScheme name="Exekutíva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íva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ív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1369</TotalTime>
  <Words>40</Words>
  <Application>Microsoft Office PowerPoint</Application>
  <PresentationFormat>Prezentácia na obrazovke (4:3)</PresentationFormat>
  <Paragraphs>72</Paragraphs>
  <Slides>2</Slides>
  <Notes>2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2</vt:i4>
      </vt:variant>
    </vt:vector>
  </HeadingPairs>
  <TitlesOfParts>
    <vt:vector size="3" baseType="lpstr">
      <vt:lpstr>Exekutíva</vt:lpstr>
      <vt:lpstr>Prezentácia programu PowerPoint</vt:lpstr>
      <vt:lpstr>Prezentácia programu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>Milosiakova</dc:creator>
  <cp:lastModifiedBy>Milosiakova</cp:lastModifiedBy>
  <cp:revision>144</cp:revision>
  <cp:lastPrinted>2015-04-12T09:19:05Z</cp:lastPrinted>
  <dcterms:created xsi:type="dcterms:W3CDTF">2013-07-01T10:58:49Z</dcterms:created>
  <dcterms:modified xsi:type="dcterms:W3CDTF">2015-06-03T11:49:13Z</dcterms:modified>
</cp:coreProperties>
</file>